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b4de251b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b4de251b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b4de251b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b4de251b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b4de251b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3b4de251b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b4de251b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3b4de251b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b4de251b7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b4de251b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b4de251b7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b4de251b7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b4de251b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b4de251b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b4de251b7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b4de251b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b4de251b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b4de251b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b4de251b7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3b4de251b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b4de251b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b4de251b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b4de251b7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b4de251b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b4de251b7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b4de251b7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b4de251b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3b4de251b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b4de251b7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3b4de251b7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3b4de251b7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3b4de251b7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b4de251b7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b4de251b7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4de251b7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3b4de251b7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3b4de251b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3b4de251b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b4de251b7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3b4de251b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b4de251b7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3b4de251b7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b4de251b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b4de251b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3b4de251b7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3b4de251b7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b4de251b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3b4de251b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3b4de251b7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3b4de251b7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b4de251b7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3b4de251b7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b4de251b7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b4de251b7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3b4de251b7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3b4de251b7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3758e72b22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3758e72b2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758e72b2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3758e72b2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3758e72b22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3758e72b22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d448059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1d448059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b4de251b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b4de251b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b4de251b7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b4de251b7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b4de251b7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b4de251b7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b4de251b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b4de251b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b4de251b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b4de251b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b4de251b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b4de251b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torage.googleapis.com/openimages/web/index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youtube.com/watch?v=XaZIlVrIO-Q&amp;t=3282s" TargetMode="External"/><Relationship Id="rId4" Type="http://schemas.openxmlformats.org/officeDocument/2006/relationships/hyperlink" Target="https://www.youtube.com/watch?v=xhifn1K8sxM&amp;t=1549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cv and ml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segmentation</a:t>
            </a:r>
            <a:r>
              <a:rPr lang="ru" sz="2200"/>
              <a:t> continue</a:t>
            </a:r>
            <a:endParaRPr sz="2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Владимир Глазачев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cv в rosebud.ai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610379" y="2467875"/>
            <a:ext cx="342075" cy="676125"/>
          </a:xfrm>
          <a:custGeom>
            <a:rect b="b" l="l" r="r" t="t"/>
            <a:pathLst>
              <a:path extrusionOk="0" h="27045" w="13683">
                <a:moveTo>
                  <a:pt x="1728" y="7313"/>
                </a:moveTo>
                <a:cubicBezTo>
                  <a:pt x="3198" y="11729"/>
                  <a:pt x="2524" y="16757"/>
                  <a:pt x="1395" y="21272"/>
                </a:cubicBezTo>
                <a:cubicBezTo>
                  <a:pt x="935" y="23112"/>
                  <a:pt x="-967" y="26076"/>
                  <a:pt x="730" y="26923"/>
                </a:cubicBezTo>
                <a:cubicBezTo>
                  <a:pt x="1706" y="27411"/>
                  <a:pt x="2652" y="25807"/>
                  <a:pt x="3722" y="25593"/>
                </a:cubicBezTo>
                <a:cubicBezTo>
                  <a:pt x="6889" y="24959"/>
                  <a:pt x="11808" y="25043"/>
                  <a:pt x="12696" y="21937"/>
                </a:cubicBezTo>
                <a:cubicBezTo>
                  <a:pt x="14127" y="16930"/>
                  <a:pt x="12696" y="11522"/>
                  <a:pt x="12696" y="6315"/>
                </a:cubicBezTo>
                <a:cubicBezTo>
                  <a:pt x="12696" y="4210"/>
                  <a:pt x="14801" y="0"/>
                  <a:pt x="12696" y="0"/>
                </a:cubicBezTo>
                <a:cubicBezTo>
                  <a:pt x="8663" y="0"/>
                  <a:pt x="5909" y="4461"/>
                  <a:pt x="3057" y="731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Google Shape;145;p22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Google Shape;146;p22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Google Shape;147;p22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Google Shape;148;p22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Google Shape;149;p22"/>
          <p:cNvSpPr/>
          <p:nvPr/>
        </p:nvSpPr>
        <p:spPr>
          <a:xfrm>
            <a:off x="1786525" y="1613123"/>
            <a:ext cx="4802800" cy="854750"/>
          </a:xfrm>
          <a:custGeom>
            <a:rect b="b" l="l" r="r" t="t"/>
            <a:pathLst>
              <a:path extrusionOk="0" h="34190" w="192112">
                <a:moveTo>
                  <a:pt x="0" y="34190"/>
                </a:moveTo>
                <a:cubicBezTo>
                  <a:pt x="4073" y="22985"/>
                  <a:pt x="17587" y="17585"/>
                  <a:pt x="28251" y="12254"/>
                </a:cubicBezTo>
                <a:cubicBezTo>
                  <a:pt x="61549" y="-4393"/>
                  <a:pt x="102598" y="-500"/>
                  <a:pt x="139597" y="3612"/>
                </a:cubicBezTo>
                <a:cubicBezTo>
                  <a:pt x="149338" y="4695"/>
                  <a:pt x="159749" y="4545"/>
                  <a:pt x="168514" y="8930"/>
                </a:cubicBezTo>
                <a:cubicBezTo>
                  <a:pt x="174807" y="12078"/>
                  <a:pt x="180274" y="16660"/>
                  <a:pt x="186129" y="20563"/>
                </a:cubicBezTo>
                <a:cubicBezTo>
                  <a:pt x="187770" y="21657"/>
                  <a:pt x="189243" y="22986"/>
                  <a:pt x="190783" y="24219"/>
                </a:cubicBezTo>
                <a:cubicBezTo>
                  <a:pt x="191337" y="24662"/>
                  <a:pt x="192112" y="21848"/>
                  <a:pt x="192112" y="22557"/>
                </a:cubicBezTo>
                <a:cubicBezTo>
                  <a:pt x="192112" y="24830"/>
                  <a:pt x="189615" y="26823"/>
                  <a:pt x="187459" y="275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0" name="Google Shape;150;p22"/>
          <p:cNvSpPr/>
          <p:nvPr/>
        </p:nvSpPr>
        <p:spPr>
          <a:xfrm>
            <a:off x="2343250" y="2544737"/>
            <a:ext cx="332000" cy="618100"/>
          </a:xfrm>
          <a:custGeom>
            <a:rect b="b" l="l" r="r" t="t"/>
            <a:pathLst>
              <a:path extrusionOk="0" h="24724" w="13280">
                <a:moveTo>
                  <a:pt x="0" y="8227"/>
                </a:moveTo>
                <a:cubicBezTo>
                  <a:pt x="1041" y="11874"/>
                  <a:pt x="1329" y="15735"/>
                  <a:pt x="1329" y="19528"/>
                </a:cubicBezTo>
                <a:cubicBezTo>
                  <a:pt x="1329" y="21190"/>
                  <a:pt x="-53" y="23591"/>
                  <a:pt x="1329" y="24513"/>
                </a:cubicBezTo>
                <a:cubicBezTo>
                  <a:pt x="2531" y="25314"/>
                  <a:pt x="3858" y="23090"/>
                  <a:pt x="4985" y="22187"/>
                </a:cubicBezTo>
                <a:cubicBezTo>
                  <a:pt x="7338" y="20303"/>
                  <a:pt x="11345" y="19728"/>
                  <a:pt x="12298" y="16869"/>
                </a:cubicBezTo>
                <a:cubicBezTo>
                  <a:pt x="13561" y="13079"/>
                  <a:pt x="12962" y="8898"/>
                  <a:pt x="12962" y="4903"/>
                </a:cubicBezTo>
                <a:cubicBezTo>
                  <a:pt x="12962" y="3458"/>
                  <a:pt x="13832" y="1384"/>
                  <a:pt x="12630" y="582"/>
                </a:cubicBezTo>
                <a:cubicBezTo>
                  <a:pt x="8897" y="-1908"/>
                  <a:pt x="4502" y="4722"/>
                  <a:pt x="1329" y="7895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Google Shape;151;p22"/>
          <p:cNvSpPr/>
          <p:nvPr/>
        </p:nvSpPr>
        <p:spPr>
          <a:xfrm>
            <a:off x="2575900" y="2732002"/>
            <a:ext cx="5233125" cy="1406250"/>
          </a:xfrm>
          <a:custGeom>
            <a:rect b="b" l="l" r="r" t="t"/>
            <a:pathLst>
              <a:path extrusionOk="0" h="56250" w="209325">
                <a:moveTo>
                  <a:pt x="0" y="15693"/>
                </a:moveTo>
                <a:cubicBezTo>
                  <a:pt x="0" y="21540"/>
                  <a:pt x="3950" y="27076"/>
                  <a:pt x="7977" y="31315"/>
                </a:cubicBezTo>
                <a:cubicBezTo>
                  <a:pt x="24896" y="49124"/>
                  <a:pt x="52965" y="57948"/>
                  <a:pt x="77444" y="55910"/>
                </a:cubicBezTo>
                <a:cubicBezTo>
                  <a:pt x="92494" y="54657"/>
                  <a:pt x="106904" y="48533"/>
                  <a:pt x="120652" y="42283"/>
                </a:cubicBezTo>
                <a:cubicBezTo>
                  <a:pt x="140266" y="33367"/>
                  <a:pt x="161046" y="26989"/>
                  <a:pt x="180147" y="17022"/>
                </a:cubicBezTo>
                <a:cubicBezTo>
                  <a:pt x="186826" y="13537"/>
                  <a:pt x="193549" y="10124"/>
                  <a:pt x="200090" y="6386"/>
                </a:cubicBezTo>
                <a:cubicBezTo>
                  <a:pt x="202119" y="5226"/>
                  <a:pt x="204171" y="4088"/>
                  <a:pt x="206073" y="2730"/>
                </a:cubicBezTo>
                <a:cubicBezTo>
                  <a:pt x="207125" y="1979"/>
                  <a:pt x="202749" y="2028"/>
                  <a:pt x="202749" y="736"/>
                </a:cubicBezTo>
                <a:cubicBezTo>
                  <a:pt x="202749" y="-593"/>
                  <a:pt x="205503" y="242"/>
                  <a:pt x="206737" y="736"/>
                </a:cubicBezTo>
                <a:cubicBezTo>
                  <a:pt x="210106" y="2084"/>
                  <a:pt x="209064" y="7743"/>
                  <a:pt x="209064" y="113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Google Shape;152;p22"/>
          <p:cNvSpPr txBox="1"/>
          <p:nvPr/>
        </p:nvSpPr>
        <p:spPr>
          <a:xfrm>
            <a:off x="349000" y="4752950"/>
            <a:ext cx="4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Медленно, не используем маски во время обучения</a:t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499250" y="3144000"/>
            <a:ext cx="11013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4499252" y="2975400"/>
            <a:ext cx="14838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 Слои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1610379" y="2467875"/>
            <a:ext cx="342075" cy="676125"/>
          </a:xfrm>
          <a:custGeom>
            <a:rect b="b" l="l" r="r" t="t"/>
            <a:pathLst>
              <a:path extrusionOk="0" h="27045" w="13683">
                <a:moveTo>
                  <a:pt x="1728" y="7313"/>
                </a:moveTo>
                <a:cubicBezTo>
                  <a:pt x="3198" y="11729"/>
                  <a:pt x="2524" y="16757"/>
                  <a:pt x="1395" y="21272"/>
                </a:cubicBezTo>
                <a:cubicBezTo>
                  <a:pt x="935" y="23112"/>
                  <a:pt x="-967" y="26076"/>
                  <a:pt x="730" y="26923"/>
                </a:cubicBezTo>
                <a:cubicBezTo>
                  <a:pt x="1706" y="27411"/>
                  <a:pt x="2652" y="25807"/>
                  <a:pt x="3722" y="25593"/>
                </a:cubicBezTo>
                <a:cubicBezTo>
                  <a:pt x="6889" y="24959"/>
                  <a:pt x="11808" y="25043"/>
                  <a:pt x="12696" y="21937"/>
                </a:cubicBezTo>
                <a:cubicBezTo>
                  <a:pt x="14127" y="16930"/>
                  <a:pt x="12696" y="11522"/>
                  <a:pt x="12696" y="6315"/>
                </a:cubicBezTo>
                <a:cubicBezTo>
                  <a:pt x="12696" y="4210"/>
                  <a:pt x="14801" y="0"/>
                  <a:pt x="12696" y="0"/>
                </a:cubicBezTo>
                <a:cubicBezTo>
                  <a:pt x="8663" y="0"/>
                  <a:pt x="5909" y="4461"/>
                  <a:pt x="3057" y="731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Google Shape;164;p23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Google Shape;165;p23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Google Shape;166;p23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Google Shape;167;p23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Google Shape;168;p23"/>
          <p:cNvSpPr/>
          <p:nvPr/>
        </p:nvSpPr>
        <p:spPr>
          <a:xfrm>
            <a:off x="1786525" y="1613123"/>
            <a:ext cx="4802800" cy="854750"/>
          </a:xfrm>
          <a:custGeom>
            <a:rect b="b" l="l" r="r" t="t"/>
            <a:pathLst>
              <a:path extrusionOk="0" h="34190" w="192112">
                <a:moveTo>
                  <a:pt x="0" y="34190"/>
                </a:moveTo>
                <a:cubicBezTo>
                  <a:pt x="4073" y="22985"/>
                  <a:pt x="17587" y="17585"/>
                  <a:pt x="28251" y="12254"/>
                </a:cubicBezTo>
                <a:cubicBezTo>
                  <a:pt x="61549" y="-4393"/>
                  <a:pt x="102598" y="-500"/>
                  <a:pt x="139597" y="3612"/>
                </a:cubicBezTo>
                <a:cubicBezTo>
                  <a:pt x="149338" y="4695"/>
                  <a:pt x="159749" y="4545"/>
                  <a:pt x="168514" y="8930"/>
                </a:cubicBezTo>
                <a:cubicBezTo>
                  <a:pt x="174807" y="12078"/>
                  <a:pt x="180274" y="16660"/>
                  <a:pt x="186129" y="20563"/>
                </a:cubicBezTo>
                <a:cubicBezTo>
                  <a:pt x="187770" y="21657"/>
                  <a:pt x="189243" y="22986"/>
                  <a:pt x="190783" y="24219"/>
                </a:cubicBezTo>
                <a:cubicBezTo>
                  <a:pt x="191337" y="24662"/>
                  <a:pt x="192112" y="21848"/>
                  <a:pt x="192112" y="22557"/>
                </a:cubicBezTo>
                <a:cubicBezTo>
                  <a:pt x="192112" y="24830"/>
                  <a:pt x="189615" y="26823"/>
                  <a:pt x="187459" y="275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Google Shape;169;p23"/>
          <p:cNvSpPr/>
          <p:nvPr/>
        </p:nvSpPr>
        <p:spPr>
          <a:xfrm>
            <a:off x="2343250" y="2544737"/>
            <a:ext cx="332000" cy="618100"/>
          </a:xfrm>
          <a:custGeom>
            <a:rect b="b" l="l" r="r" t="t"/>
            <a:pathLst>
              <a:path extrusionOk="0" h="24724" w="13280">
                <a:moveTo>
                  <a:pt x="0" y="8227"/>
                </a:moveTo>
                <a:cubicBezTo>
                  <a:pt x="1041" y="11874"/>
                  <a:pt x="1329" y="15735"/>
                  <a:pt x="1329" y="19528"/>
                </a:cubicBezTo>
                <a:cubicBezTo>
                  <a:pt x="1329" y="21190"/>
                  <a:pt x="-53" y="23591"/>
                  <a:pt x="1329" y="24513"/>
                </a:cubicBezTo>
                <a:cubicBezTo>
                  <a:pt x="2531" y="25314"/>
                  <a:pt x="3858" y="23090"/>
                  <a:pt x="4985" y="22187"/>
                </a:cubicBezTo>
                <a:cubicBezTo>
                  <a:pt x="7338" y="20303"/>
                  <a:pt x="11345" y="19728"/>
                  <a:pt x="12298" y="16869"/>
                </a:cubicBezTo>
                <a:cubicBezTo>
                  <a:pt x="13561" y="13079"/>
                  <a:pt x="12962" y="8898"/>
                  <a:pt x="12962" y="4903"/>
                </a:cubicBezTo>
                <a:cubicBezTo>
                  <a:pt x="12962" y="3458"/>
                  <a:pt x="13832" y="1384"/>
                  <a:pt x="12630" y="582"/>
                </a:cubicBezTo>
                <a:cubicBezTo>
                  <a:pt x="8897" y="-1908"/>
                  <a:pt x="4502" y="4722"/>
                  <a:pt x="1329" y="7895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Google Shape;170;p23"/>
          <p:cNvSpPr/>
          <p:nvPr/>
        </p:nvSpPr>
        <p:spPr>
          <a:xfrm>
            <a:off x="2575900" y="2732002"/>
            <a:ext cx="5233125" cy="1406250"/>
          </a:xfrm>
          <a:custGeom>
            <a:rect b="b" l="l" r="r" t="t"/>
            <a:pathLst>
              <a:path extrusionOk="0" h="56250" w="209325">
                <a:moveTo>
                  <a:pt x="0" y="15693"/>
                </a:moveTo>
                <a:cubicBezTo>
                  <a:pt x="0" y="21540"/>
                  <a:pt x="3950" y="27076"/>
                  <a:pt x="7977" y="31315"/>
                </a:cubicBezTo>
                <a:cubicBezTo>
                  <a:pt x="24896" y="49124"/>
                  <a:pt x="52965" y="57948"/>
                  <a:pt x="77444" y="55910"/>
                </a:cubicBezTo>
                <a:cubicBezTo>
                  <a:pt x="92494" y="54657"/>
                  <a:pt x="106904" y="48533"/>
                  <a:pt x="120652" y="42283"/>
                </a:cubicBezTo>
                <a:cubicBezTo>
                  <a:pt x="140266" y="33367"/>
                  <a:pt x="161046" y="26989"/>
                  <a:pt x="180147" y="17022"/>
                </a:cubicBezTo>
                <a:cubicBezTo>
                  <a:pt x="186826" y="13537"/>
                  <a:pt x="193549" y="10124"/>
                  <a:pt x="200090" y="6386"/>
                </a:cubicBezTo>
                <a:cubicBezTo>
                  <a:pt x="202119" y="5226"/>
                  <a:pt x="204171" y="4088"/>
                  <a:pt x="206073" y="2730"/>
                </a:cubicBezTo>
                <a:cubicBezTo>
                  <a:pt x="207125" y="1979"/>
                  <a:pt x="202749" y="2028"/>
                  <a:pt x="202749" y="736"/>
                </a:cubicBezTo>
                <a:cubicBezTo>
                  <a:pt x="202749" y="-593"/>
                  <a:pt x="205503" y="242"/>
                  <a:pt x="206737" y="736"/>
                </a:cubicBezTo>
                <a:cubicBezTo>
                  <a:pt x="210106" y="2084"/>
                  <a:pt x="209064" y="7743"/>
                  <a:pt x="209064" y="113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Google Shape;171;p23"/>
          <p:cNvSpPr/>
          <p:nvPr/>
        </p:nvSpPr>
        <p:spPr>
          <a:xfrm>
            <a:off x="4499250" y="3144000"/>
            <a:ext cx="11013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4499252" y="2975400"/>
            <a:ext cx="14838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 Слои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4665525" y="290950"/>
            <a:ext cx="449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картинки 256x256, с окном 64x64 и шагом 8: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32*32 раз нужно прогнать инференс полностью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результат будет 64x64 (256/8 x 256/8)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какая тут может быть мгновенная оптимизация?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1610379" y="2467875"/>
            <a:ext cx="342075" cy="676125"/>
          </a:xfrm>
          <a:custGeom>
            <a:rect b="b" l="l" r="r" t="t"/>
            <a:pathLst>
              <a:path extrusionOk="0" h="27045" w="13683">
                <a:moveTo>
                  <a:pt x="1728" y="7313"/>
                </a:moveTo>
                <a:cubicBezTo>
                  <a:pt x="3198" y="11729"/>
                  <a:pt x="2524" y="16757"/>
                  <a:pt x="1395" y="21272"/>
                </a:cubicBezTo>
                <a:cubicBezTo>
                  <a:pt x="935" y="23112"/>
                  <a:pt x="-967" y="26076"/>
                  <a:pt x="730" y="26923"/>
                </a:cubicBezTo>
                <a:cubicBezTo>
                  <a:pt x="1706" y="27411"/>
                  <a:pt x="2652" y="25807"/>
                  <a:pt x="3722" y="25593"/>
                </a:cubicBezTo>
                <a:cubicBezTo>
                  <a:pt x="6889" y="24959"/>
                  <a:pt x="11808" y="25043"/>
                  <a:pt x="12696" y="21937"/>
                </a:cubicBezTo>
                <a:cubicBezTo>
                  <a:pt x="14127" y="16930"/>
                  <a:pt x="12696" y="11522"/>
                  <a:pt x="12696" y="6315"/>
                </a:cubicBezTo>
                <a:cubicBezTo>
                  <a:pt x="12696" y="4210"/>
                  <a:pt x="14801" y="0"/>
                  <a:pt x="12696" y="0"/>
                </a:cubicBezTo>
                <a:cubicBezTo>
                  <a:pt x="8663" y="0"/>
                  <a:pt x="5909" y="4461"/>
                  <a:pt x="3057" y="731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Google Shape;183;p24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Google Shape;184;p24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Google Shape;185;p24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Google Shape;186;p24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Google Shape;187;p24"/>
          <p:cNvSpPr/>
          <p:nvPr/>
        </p:nvSpPr>
        <p:spPr>
          <a:xfrm>
            <a:off x="1786525" y="1613123"/>
            <a:ext cx="4802800" cy="854750"/>
          </a:xfrm>
          <a:custGeom>
            <a:rect b="b" l="l" r="r" t="t"/>
            <a:pathLst>
              <a:path extrusionOk="0" h="34190" w="192112">
                <a:moveTo>
                  <a:pt x="0" y="34190"/>
                </a:moveTo>
                <a:cubicBezTo>
                  <a:pt x="4073" y="22985"/>
                  <a:pt x="17587" y="17585"/>
                  <a:pt x="28251" y="12254"/>
                </a:cubicBezTo>
                <a:cubicBezTo>
                  <a:pt x="61549" y="-4393"/>
                  <a:pt x="102598" y="-500"/>
                  <a:pt x="139597" y="3612"/>
                </a:cubicBezTo>
                <a:cubicBezTo>
                  <a:pt x="149338" y="4695"/>
                  <a:pt x="159749" y="4545"/>
                  <a:pt x="168514" y="8930"/>
                </a:cubicBezTo>
                <a:cubicBezTo>
                  <a:pt x="174807" y="12078"/>
                  <a:pt x="180274" y="16660"/>
                  <a:pt x="186129" y="20563"/>
                </a:cubicBezTo>
                <a:cubicBezTo>
                  <a:pt x="187770" y="21657"/>
                  <a:pt x="189243" y="22986"/>
                  <a:pt x="190783" y="24219"/>
                </a:cubicBezTo>
                <a:cubicBezTo>
                  <a:pt x="191337" y="24662"/>
                  <a:pt x="192112" y="21848"/>
                  <a:pt x="192112" y="22557"/>
                </a:cubicBezTo>
                <a:cubicBezTo>
                  <a:pt x="192112" y="24830"/>
                  <a:pt x="189615" y="26823"/>
                  <a:pt x="187459" y="275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Google Shape;188;p24"/>
          <p:cNvSpPr/>
          <p:nvPr/>
        </p:nvSpPr>
        <p:spPr>
          <a:xfrm>
            <a:off x="2343250" y="2544737"/>
            <a:ext cx="332000" cy="618100"/>
          </a:xfrm>
          <a:custGeom>
            <a:rect b="b" l="l" r="r" t="t"/>
            <a:pathLst>
              <a:path extrusionOk="0" h="24724" w="13280">
                <a:moveTo>
                  <a:pt x="0" y="8227"/>
                </a:moveTo>
                <a:cubicBezTo>
                  <a:pt x="1041" y="11874"/>
                  <a:pt x="1329" y="15735"/>
                  <a:pt x="1329" y="19528"/>
                </a:cubicBezTo>
                <a:cubicBezTo>
                  <a:pt x="1329" y="21190"/>
                  <a:pt x="-53" y="23591"/>
                  <a:pt x="1329" y="24513"/>
                </a:cubicBezTo>
                <a:cubicBezTo>
                  <a:pt x="2531" y="25314"/>
                  <a:pt x="3858" y="23090"/>
                  <a:pt x="4985" y="22187"/>
                </a:cubicBezTo>
                <a:cubicBezTo>
                  <a:pt x="7338" y="20303"/>
                  <a:pt x="11345" y="19728"/>
                  <a:pt x="12298" y="16869"/>
                </a:cubicBezTo>
                <a:cubicBezTo>
                  <a:pt x="13561" y="13079"/>
                  <a:pt x="12962" y="8898"/>
                  <a:pt x="12962" y="4903"/>
                </a:cubicBezTo>
                <a:cubicBezTo>
                  <a:pt x="12962" y="3458"/>
                  <a:pt x="13832" y="1384"/>
                  <a:pt x="12630" y="582"/>
                </a:cubicBezTo>
                <a:cubicBezTo>
                  <a:pt x="8897" y="-1908"/>
                  <a:pt x="4502" y="4722"/>
                  <a:pt x="1329" y="7895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Google Shape;189;p24"/>
          <p:cNvSpPr/>
          <p:nvPr/>
        </p:nvSpPr>
        <p:spPr>
          <a:xfrm>
            <a:off x="2575900" y="2732002"/>
            <a:ext cx="5233125" cy="1406250"/>
          </a:xfrm>
          <a:custGeom>
            <a:rect b="b" l="l" r="r" t="t"/>
            <a:pathLst>
              <a:path extrusionOk="0" h="56250" w="209325">
                <a:moveTo>
                  <a:pt x="0" y="15693"/>
                </a:moveTo>
                <a:cubicBezTo>
                  <a:pt x="0" y="21540"/>
                  <a:pt x="3950" y="27076"/>
                  <a:pt x="7977" y="31315"/>
                </a:cubicBezTo>
                <a:cubicBezTo>
                  <a:pt x="24896" y="49124"/>
                  <a:pt x="52965" y="57948"/>
                  <a:pt x="77444" y="55910"/>
                </a:cubicBezTo>
                <a:cubicBezTo>
                  <a:pt x="92494" y="54657"/>
                  <a:pt x="106904" y="48533"/>
                  <a:pt x="120652" y="42283"/>
                </a:cubicBezTo>
                <a:cubicBezTo>
                  <a:pt x="140266" y="33367"/>
                  <a:pt x="161046" y="26989"/>
                  <a:pt x="180147" y="17022"/>
                </a:cubicBezTo>
                <a:cubicBezTo>
                  <a:pt x="186826" y="13537"/>
                  <a:pt x="193549" y="10124"/>
                  <a:pt x="200090" y="6386"/>
                </a:cubicBezTo>
                <a:cubicBezTo>
                  <a:pt x="202119" y="5226"/>
                  <a:pt x="204171" y="4088"/>
                  <a:pt x="206073" y="2730"/>
                </a:cubicBezTo>
                <a:cubicBezTo>
                  <a:pt x="207125" y="1979"/>
                  <a:pt x="202749" y="2028"/>
                  <a:pt x="202749" y="736"/>
                </a:cubicBezTo>
                <a:cubicBezTo>
                  <a:pt x="202749" y="-593"/>
                  <a:pt x="205503" y="242"/>
                  <a:pt x="206737" y="736"/>
                </a:cubicBezTo>
                <a:cubicBezTo>
                  <a:pt x="210106" y="2084"/>
                  <a:pt x="209064" y="7743"/>
                  <a:pt x="209064" y="113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Google Shape;190;p24"/>
          <p:cNvSpPr/>
          <p:nvPr/>
        </p:nvSpPr>
        <p:spPr>
          <a:xfrm>
            <a:off x="4499250" y="3144000"/>
            <a:ext cx="11013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499252" y="2975400"/>
            <a:ext cx="14838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 Слои</a:t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4665525" y="290950"/>
            <a:ext cx="449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картинки 256x256, с окном 64x64 и шагом 8: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32*32 раз нужно прогнать инференс полностью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результат будет 64x64 (256/8 x 256/8)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какая тут может быть мгновенная оптимизация?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2643462" y="2270083"/>
            <a:ext cx="1099875" cy="1879850"/>
          </a:xfrm>
          <a:custGeom>
            <a:rect b="b" l="l" r="r" t="t"/>
            <a:pathLst>
              <a:path extrusionOk="0" h="75194" w="43995">
                <a:moveTo>
                  <a:pt x="7315" y="8534"/>
                </a:moveTo>
                <a:cubicBezTo>
                  <a:pt x="4849" y="23319"/>
                  <a:pt x="-992" y="38110"/>
                  <a:pt x="665" y="53007"/>
                </a:cubicBezTo>
                <a:cubicBezTo>
                  <a:pt x="1155" y="57414"/>
                  <a:pt x="-981" y="62191"/>
                  <a:pt x="665" y="66308"/>
                </a:cubicBezTo>
                <a:cubicBezTo>
                  <a:pt x="3579" y="73595"/>
                  <a:pt x="15033" y="76323"/>
                  <a:pt x="22694" y="74620"/>
                </a:cubicBezTo>
                <a:cubicBezTo>
                  <a:pt x="26388" y="73799"/>
                  <a:pt x="30815" y="73076"/>
                  <a:pt x="33085" y="70048"/>
                </a:cubicBezTo>
                <a:cubicBezTo>
                  <a:pt x="35912" y="66278"/>
                  <a:pt x="33813" y="60489"/>
                  <a:pt x="32669" y="55917"/>
                </a:cubicBezTo>
                <a:cubicBezTo>
                  <a:pt x="30879" y="48762"/>
                  <a:pt x="33703" y="41189"/>
                  <a:pt x="34747" y="33888"/>
                </a:cubicBezTo>
                <a:cubicBezTo>
                  <a:pt x="36151" y="24072"/>
                  <a:pt x="47746" y="13711"/>
                  <a:pt x="42644" y="5209"/>
                </a:cubicBezTo>
                <a:cubicBezTo>
                  <a:pt x="36548" y="-4949"/>
                  <a:pt x="13024" y="1260"/>
                  <a:pt x="7731" y="11859"/>
                </a:cubicBez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Google Shape;194;p24"/>
          <p:cNvSpPr txBox="1"/>
          <p:nvPr/>
        </p:nvSpPr>
        <p:spPr>
          <a:xfrm>
            <a:off x="2639300" y="4333000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Большинство вычислений будет в conv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Google Shape;204;p25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Google Shape;205;p25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6" name="Google Shape;206;p25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Google Shape;207;p25"/>
          <p:cNvSpPr/>
          <p:nvPr/>
        </p:nvSpPr>
        <p:spPr>
          <a:xfrm>
            <a:off x="4499250" y="3144000"/>
            <a:ext cx="11013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4499252" y="2975400"/>
            <a:ext cx="14838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 Слои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4665525" y="290950"/>
            <a:ext cx="449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картинки 256x256, с окном 64x64 и шагом 8: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32*32 раз нужно прогнать инференс полностью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результат будет 64x64 (256/8 x 256/8)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какая тут может быть мгновенная оптимизация?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479625" y="4592775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окно (вход) был 64х64x3, мы сжимаем 3 раза становится 8х8x256</a:t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4466802" y="3412445"/>
            <a:ext cx="832575" cy="1169950"/>
          </a:xfrm>
          <a:custGeom>
            <a:rect b="b" l="l" r="r" t="t"/>
            <a:pathLst>
              <a:path extrusionOk="0" h="46798" w="33303">
                <a:moveTo>
                  <a:pt x="33303" y="46798"/>
                </a:moveTo>
                <a:cubicBezTo>
                  <a:pt x="24427" y="37922"/>
                  <a:pt x="18478" y="26516"/>
                  <a:pt x="10443" y="16872"/>
                </a:cubicBezTo>
                <a:cubicBezTo>
                  <a:pt x="7933" y="13860"/>
                  <a:pt x="5753" y="10501"/>
                  <a:pt x="4208" y="6897"/>
                </a:cubicBezTo>
                <a:cubicBezTo>
                  <a:pt x="3476" y="5188"/>
                  <a:pt x="3028" y="595"/>
                  <a:pt x="1714" y="1909"/>
                </a:cubicBezTo>
                <a:cubicBezTo>
                  <a:pt x="241" y="3382"/>
                  <a:pt x="1708" y="6101"/>
                  <a:pt x="1299" y="8143"/>
                </a:cubicBezTo>
                <a:cubicBezTo>
                  <a:pt x="1080" y="9239"/>
                  <a:pt x="883" y="12586"/>
                  <a:pt x="883" y="11469"/>
                </a:cubicBezTo>
                <a:cubicBezTo>
                  <a:pt x="883" y="7864"/>
                  <a:pt x="-1250" y="3211"/>
                  <a:pt x="1299" y="662"/>
                </a:cubicBezTo>
                <a:cubicBezTo>
                  <a:pt x="3902" y="-1941"/>
                  <a:pt x="8008" y="4403"/>
                  <a:pt x="11689" y="440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6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Google Shape;221;p26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2" name="Google Shape;222;p26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Google Shape;223;p26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Google Shape;224;p26"/>
          <p:cNvSpPr/>
          <p:nvPr/>
        </p:nvSpPr>
        <p:spPr>
          <a:xfrm>
            <a:off x="4499250" y="3144000"/>
            <a:ext cx="11013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4499252" y="2975400"/>
            <a:ext cx="14838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 Слои</a:t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4665525" y="290950"/>
            <a:ext cx="449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картинки 256x256, с окном 64x64 и шагом 8: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32*32 раз нужно прогнать инференс полностью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результат будет 64x64 (256/8 x 256/8)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какая тут может быть мгновенная оптимизация?</a:t>
            </a: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379950" y="4405750"/>
            <a:ext cx="933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окно (вход) был 64х64x3, мы сжимаем 3 раза становится 8х8x256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все равно на размер входа, монжо прогнать сразу всю картинку 256x256x3 -&gt; 32x32x256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применить dense к каждому 8x8 окошку </a:t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4425227" y="3360495"/>
            <a:ext cx="832575" cy="1169950"/>
          </a:xfrm>
          <a:custGeom>
            <a:rect b="b" l="l" r="r" t="t"/>
            <a:pathLst>
              <a:path extrusionOk="0" h="46798" w="33303">
                <a:moveTo>
                  <a:pt x="33303" y="46798"/>
                </a:moveTo>
                <a:cubicBezTo>
                  <a:pt x="24427" y="37922"/>
                  <a:pt x="18478" y="26516"/>
                  <a:pt x="10443" y="16872"/>
                </a:cubicBezTo>
                <a:cubicBezTo>
                  <a:pt x="7933" y="13860"/>
                  <a:pt x="5753" y="10501"/>
                  <a:pt x="4208" y="6897"/>
                </a:cubicBezTo>
                <a:cubicBezTo>
                  <a:pt x="3476" y="5188"/>
                  <a:pt x="3028" y="595"/>
                  <a:pt x="1714" y="1909"/>
                </a:cubicBezTo>
                <a:cubicBezTo>
                  <a:pt x="241" y="3382"/>
                  <a:pt x="1708" y="6101"/>
                  <a:pt x="1299" y="8143"/>
                </a:cubicBezTo>
                <a:cubicBezTo>
                  <a:pt x="1080" y="9239"/>
                  <a:pt x="883" y="12586"/>
                  <a:pt x="883" y="11469"/>
                </a:cubicBezTo>
                <a:cubicBezTo>
                  <a:pt x="883" y="7864"/>
                  <a:pt x="-1250" y="3211"/>
                  <a:pt x="1299" y="662"/>
                </a:cubicBezTo>
                <a:cubicBezTo>
                  <a:pt x="3902" y="-1941"/>
                  <a:pt x="8008" y="4403"/>
                  <a:pt x="11689" y="440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Google Shape;238;p27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Google Shape;239;p27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Google Shape;240;p27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Google Shape;241;p27"/>
          <p:cNvSpPr/>
          <p:nvPr/>
        </p:nvSpPr>
        <p:spPr>
          <a:xfrm>
            <a:off x="4499250" y="3144000"/>
            <a:ext cx="11013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4499252" y="2975400"/>
            <a:ext cx="14838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 Слои</a:t>
            </a:r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379950" y="4405750"/>
            <a:ext cx="93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Хотим выкинуть dense слои с fix входом вообще чтобы считать за один проход</a:t>
            </a:r>
            <a:endParaRPr/>
          </a:p>
        </p:txBody>
      </p:sp>
      <p:cxnSp>
        <p:nvCxnSpPr>
          <p:cNvPr id="244" name="Google Shape;244;p27"/>
          <p:cNvCxnSpPr/>
          <p:nvPr/>
        </p:nvCxnSpPr>
        <p:spPr>
          <a:xfrm>
            <a:off x="4769425" y="2722425"/>
            <a:ext cx="935100" cy="91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7"/>
          <p:cNvCxnSpPr>
            <a:stCxn id="241" idx="2"/>
          </p:cNvCxnSpPr>
          <p:nvPr/>
        </p:nvCxnSpPr>
        <p:spPr>
          <a:xfrm flipH="1" rot="10800000">
            <a:off x="5049900" y="2597700"/>
            <a:ext cx="530100" cy="99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“Конволюционизация”</a:t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00" y="1274875"/>
            <a:ext cx="7385600" cy="24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8"/>
          <p:cNvCxnSpPr/>
          <p:nvPr/>
        </p:nvCxnSpPr>
        <p:spPr>
          <a:xfrm flipH="1" rot="10800000">
            <a:off x="5278575" y="3148425"/>
            <a:ext cx="768900" cy="71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“Конволюционизация”</a:t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00" y="1274875"/>
            <a:ext cx="7385600" cy="24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9"/>
          <p:cNvCxnSpPr/>
          <p:nvPr/>
        </p:nvCxnSpPr>
        <p:spPr>
          <a:xfrm flipH="1" rot="10800000">
            <a:off x="5278575" y="3148425"/>
            <a:ext cx="768900" cy="71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9"/>
          <p:cNvSpPr txBox="1"/>
          <p:nvPr/>
        </p:nvSpPr>
        <p:spPr>
          <a:xfrm>
            <a:off x="4956600" y="3865425"/>
            <a:ext cx="3033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16x5x5 -&gt; 400x1 -&gt; dense layer -&gt; 120x1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dense 400x120 параметров ; фиксированный размер входа и выхода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“Конволюционизация”</a:t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00" y="1274875"/>
            <a:ext cx="7385600" cy="24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4956600" y="3865425"/>
            <a:ext cx="3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16x5x5 -&gt; 120x1x1 -&gt; 120x1 -&gt; dense layers</a:t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5850075" y="3096500"/>
            <a:ext cx="2577000" cy="42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 rot="2936274">
            <a:off x="5120960" y="2384400"/>
            <a:ext cx="1893506" cy="22602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5x5, 120 maps</a:t>
            </a:r>
            <a:endParaRPr/>
          </a:p>
        </p:txBody>
      </p:sp>
      <p:cxnSp>
        <p:nvCxnSpPr>
          <p:cNvPr id="270" name="Google Shape;270;p30"/>
          <p:cNvCxnSpPr/>
          <p:nvPr/>
        </p:nvCxnSpPr>
        <p:spPr>
          <a:xfrm flipH="1" rot="10800000">
            <a:off x="6005925" y="3002950"/>
            <a:ext cx="768900" cy="71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“Конволюционизация”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00" y="1274875"/>
            <a:ext cx="7385600" cy="24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4956600" y="3865425"/>
            <a:ext cx="3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16x5x5 -&gt; 120x1x1 -&gt; 84x1x1 -&gt; dense layer</a:t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5850075" y="3096500"/>
            <a:ext cx="2577000" cy="42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/>
          <p:nvPr/>
        </p:nvSpPr>
        <p:spPr>
          <a:xfrm rot="2936274">
            <a:off x="5120960" y="2384400"/>
            <a:ext cx="1893506" cy="22602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5x5, 120 maps</a:t>
            </a:r>
            <a:endParaRPr/>
          </a:p>
        </p:txBody>
      </p:sp>
      <p:cxnSp>
        <p:nvCxnSpPr>
          <p:cNvPr id="280" name="Google Shape;280;p31"/>
          <p:cNvCxnSpPr/>
          <p:nvPr/>
        </p:nvCxnSpPr>
        <p:spPr>
          <a:xfrm flipH="1" rot="10800000">
            <a:off x="6005925" y="3002950"/>
            <a:ext cx="768900" cy="71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1"/>
          <p:cNvSpPr/>
          <p:nvPr/>
        </p:nvSpPr>
        <p:spPr>
          <a:xfrm rot="2936188">
            <a:off x="5705227" y="2377436"/>
            <a:ext cx="1677892" cy="22602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1x1, 84 maps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3" y="1868125"/>
            <a:ext cx="8077576" cy="239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“Конволюционизация”</a:t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00" y="1274875"/>
            <a:ext cx="7385600" cy="24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4956600" y="3865425"/>
            <a:ext cx="303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16x5x5 -&gt; 120x1x1 -&gt; 84x1x1 -&gt; 10x1x1 , 10 classes classifier</a:t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5850075" y="3096500"/>
            <a:ext cx="2577000" cy="42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 rot="2936274">
            <a:off x="5120960" y="2384400"/>
            <a:ext cx="1893506" cy="22602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5x5, 120 maps</a:t>
            </a:r>
            <a:endParaRPr/>
          </a:p>
        </p:txBody>
      </p:sp>
      <p:cxnSp>
        <p:nvCxnSpPr>
          <p:cNvPr id="291" name="Google Shape;291;p32"/>
          <p:cNvCxnSpPr/>
          <p:nvPr/>
        </p:nvCxnSpPr>
        <p:spPr>
          <a:xfrm flipH="1" rot="10800000">
            <a:off x="6005925" y="3002950"/>
            <a:ext cx="768900" cy="71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2"/>
          <p:cNvSpPr/>
          <p:nvPr/>
        </p:nvSpPr>
        <p:spPr>
          <a:xfrm rot="2936188">
            <a:off x="5705227" y="2377436"/>
            <a:ext cx="1677892" cy="22602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1x1, 84 maps</a:t>
            </a:r>
            <a:endParaRPr/>
          </a:p>
        </p:txBody>
      </p:sp>
      <p:sp>
        <p:nvSpPr>
          <p:cNvPr id="293" name="Google Shape;293;p32"/>
          <p:cNvSpPr/>
          <p:nvPr/>
        </p:nvSpPr>
        <p:spPr>
          <a:xfrm rot="2936188">
            <a:off x="6231702" y="2458736"/>
            <a:ext cx="1677892" cy="22602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1x1, 10 maps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5368600" y="2261625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3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Google Shape;303;p33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4" name="Google Shape;304;p33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Google Shape;305;p33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Google Shape;306;p33"/>
          <p:cNvSpPr txBox="1"/>
          <p:nvPr/>
        </p:nvSpPr>
        <p:spPr>
          <a:xfrm>
            <a:off x="479625" y="4671225"/>
            <a:ext cx="83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Умеем делать за 1 проход ; разрешение маски меньше чем картинки (сжимаем в сколько то раз)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- а зачем сжимали?</a:t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625"/>
            <a:ext cx="8839204" cy="277088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1512300" y="4395650"/>
            <a:ext cx="4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- а зачем сжимали?</a:t>
            </a: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625"/>
            <a:ext cx="8839204" cy="277088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5"/>
          <p:cNvSpPr txBox="1"/>
          <p:nvPr/>
        </p:nvSpPr>
        <p:spPr>
          <a:xfrm>
            <a:off x="1512300" y="4395650"/>
            <a:ext cx="4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Будет ли так работать? Какие проблемы?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- а зачем сжимали?</a:t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4625"/>
            <a:ext cx="8839204" cy="277088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1465125" y="4613425"/>
            <a:ext cx="689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receptieve field растет примерно линейно от количества и размеров сверток, сжимая увеличиваем мультипликативно -&gt; будем сжимать</a:t>
            </a:r>
            <a:endParaRPr/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878" y="1164875"/>
            <a:ext cx="4658624" cy="344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/>
          <p:nvPr/>
        </p:nvSpPr>
        <p:spPr>
          <a:xfrm>
            <a:off x="2109350" y="2940625"/>
            <a:ext cx="2389800" cy="167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сохраняем размеры</a:t>
            </a:r>
            <a:endParaRPr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/>
        </p:nvSpPr>
        <p:spPr>
          <a:xfrm>
            <a:off x="479625" y="4671225"/>
            <a:ext cx="83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начала попробуем просто сделать upscaling нашей мапы вероятностей</a:t>
            </a:r>
            <a:endParaRPr/>
          </a:p>
        </p:txBody>
      </p:sp>
      <p:sp>
        <p:nvSpPr>
          <p:cNvPr id="337" name="Google Shape;337;p37"/>
          <p:cNvSpPr txBox="1"/>
          <p:nvPr/>
        </p:nvSpPr>
        <p:spPr>
          <a:xfrm>
            <a:off x="571500" y="1070275"/>
            <a:ext cx="67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Fully Convolutional Networks for Semantic Segmentation, Shelhamer et al., 2015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сохраняем размеры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479625" y="4671225"/>
            <a:ext cx="83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начала попробуем просто сделать upscaling нашей мапы вероятностей</a:t>
            </a:r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571500" y="1070275"/>
            <a:ext cx="67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Fully Convolutional Networks for Semantic Segmentation, Shelhamer et al., 2015</a:t>
            </a:r>
            <a:endParaRPr/>
          </a:p>
        </p:txBody>
      </p:sp>
      <p:sp>
        <p:nvSpPr>
          <p:cNvPr id="346" name="Google Shape;346;p38"/>
          <p:cNvSpPr/>
          <p:nvPr/>
        </p:nvSpPr>
        <p:spPr>
          <a:xfrm>
            <a:off x="2655600" y="2273575"/>
            <a:ext cx="2730300" cy="199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 txBox="1"/>
          <p:nvPr/>
        </p:nvSpPr>
        <p:spPr>
          <a:xfrm>
            <a:off x="2282900" y="4193075"/>
            <a:ext cx="53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предобучено на классификации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320675" y="1826300"/>
            <a:ext cx="1518900" cy="2705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 txBox="1"/>
          <p:nvPr/>
        </p:nvSpPr>
        <p:spPr>
          <a:xfrm>
            <a:off x="6839575" y="4131200"/>
            <a:ext cx="22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FF"/>
                </a:solidFill>
              </a:rPr>
              <a:t>это надо обучать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работал upsampling в FCN</a:t>
            </a:r>
            <a:endParaRPr/>
          </a:p>
        </p:txBody>
      </p:sp>
      <p:pic>
        <p:nvPicPr>
          <p:cNvPr id="355" name="Google Shape;355;p39"/>
          <p:cNvPicPr preferRelativeResize="0"/>
          <p:nvPr/>
        </p:nvPicPr>
        <p:blipFill rotWithShape="1">
          <a:blip r:embed="rId3">
            <a:alphaModFix/>
          </a:blip>
          <a:srcRect b="3956" l="0" r="0" t="0"/>
          <a:stretch/>
        </p:blipFill>
        <p:spPr>
          <a:xfrm>
            <a:off x="1959675" y="1226050"/>
            <a:ext cx="5615800" cy="35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Проблемы?</a:t>
            </a:r>
            <a:endParaRPr/>
          </a:p>
        </p:txBody>
      </p:sp>
      <p:pic>
        <p:nvPicPr>
          <p:cNvPr id="361" name="Google Shape;361;p40"/>
          <p:cNvPicPr preferRelativeResize="0"/>
          <p:nvPr/>
        </p:nvPicPr>
        <p:blipFill rotWithShape="1">
          <a:blip r:embed="rId3">
            <a:alphaModFix/>
          </a:blip>
          <a:srcRect b="12020" l="0" r="0" t="34816"/>
          <a:stretch/>
        </p:blipFill>
        <p:spPr>
          <a:xfrm>
            <a:off x="515775" y="1118125"/>
            <a:ext cx="8418125" cy="34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разжимать</a:t>
            </a:r>
            <a:endParaRPr/>
          </a:p>
        </p:txBody>
      </p:sp>
      <p:pic>
        <p:nvPicPr>
          <p:cNvPr id="367" name="Google Shape;3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00" y="1257650"/>
            <a:ext cx="8839200" cy="262820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 txBox="1"/>
          <p:nvPr/>
        </p:nvSpPr>
        <p:spPr>
          <a:xfrm>
            <a:off x="726800" y="4314200"/>
            <a:ext cx="64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Learning Deconvolution Network for Semantic Segmentation, 2015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3" y="1868125"/>
            <a:ext cx="8077576" cy="2390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2586033" y="1947749"/>
            <a:ext cx="2349675" cy="2124600"/>
          </a:xfrm>
          <a:custGeom>
            <a:rect b="b" l="l" r="r" t="t"/>
            <a:pathLst>
              <a:path extrusionOk="0" h="84984" w="93987">
                <a:moveTo>
                  <a:pt x="5456" y="4802"/>
                </a:moveTo>
                <a:cubicBezTo>
                  <a:pt x="-1250" y="24915"/>
                  <a:pt x="-2779" y="49431"/>
                  <a:pt x="6703" y="68394"/>
                </a:cubicBezTo>
                <a:cubicBezTo>
                  <a:pt x="8903" y="72794"/>
                  <a:pt x="10664" y="77912"/>
                  <a:pt x="14600" y="80863"/>
                </a:cubicBezTo>
                <a:cubicBezTo>
                  <a:pt x="24487" y="88277"/>
                  <a:pt x="39233" y="83357"/>
                  <a:pt x="51591" y="83357"/>
                </a:cubicBezTo>
                <a:cubicBezTo>
                  <a:pt x="64190" y="83357"/>
                  <a:pt x="80090" y="86863"/>
                  <a:pt x="88999" y="77954"/>
                </a:cubicBezTo>
                <a:cubicBezTo>
                  <a:pt x="98012" y="68941"/>
                  <a:pt x="92661" y="51924"/>
                  <a:pt x="88999" y="39715"/>
                </a:cubicBezTo>
                <a:cubicBezTo>
                  <a:pt x="85011" y="26421"/>
                  <a:pt x="82761" y="9195"/>
                  <a:pt x="70711" y="2308"/>
                </a:cubicBezTo>
                <a:cubicBezTo>
                  <a:pt x="64697" y="-1129"/>
                  <a:pt x="56814" y="1542"/>
                  <a:pt x="49929" y="2308"/>
                </a:cubicBezTo>
                <a:cubicBezTo>
                  <a:pt x="42619" y="3121"/>
                  <a:pt x="35255" y="3555"/>
                  <a:pt x="27900" y="3555"/>
                </a:cubicBezTo>
                <a:cubicBezTo>
                  <a:pt x="18613" y="3555"/>
                  <a:pt x="52" y="-4901"/>
                  <a:pt x="52" y="438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разжимать - unpooling</a:t>
            </a:r>
            <a:endParaRPr/>
          </a:p>
        </p:txBody>
      </p:sp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75" y="1151500"/>
            <a:ext cx="5559500" cy="338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не очень сильно сжимать</a:t>
            </a:r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75" y="1197875"/>
            <a:ext cx="8084649" cy="30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/>
        </p:nvSpPr>
        <p:spPr>
          <a:xfrm>
            <a:off x="587025" y="4584425"/>
            <a:ext cx="53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segnet, 2016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</a:t>
            </a:r>
            <a:endParaRPr/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 b="0" l="0" r="0" t="1864"/>
          <a:stretch/>
        </p:blipFill>
        <p:spPr>
          <a:xfrm>
            <a:off x="1475550" y="784775"/>
            <a:ext cx="6348999" cy="37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614975" y="4519200"/>
            <a:ext cx="53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ключевая идея - skip connection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Upsampling </a:t>
            </a:r>
            <a:endParaRPr/>
          </a:p>
        </p:txBody>
      </p:sp>
      <p:sp>
        <p:nvSpPr>
          <p:cNvPr id="394" name="Google Shape;394;p45"/>
          <p:cNvSpPr txBox="1"/>
          <p:nvPr/>
        </p:nvSpPr>
        <p:spPr>
          <a:xfrm>
            <a:off x="829300" y="1164750"/>
            <a:ext cx="53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Сейчас часто используют просто комбинацию из upsampling+conv</a:t>
            </a:r>
            <a:endParaRPr/>
          </a:p>
        </p:txBody>
      </p:sp>
      <p:pic>
        <p:nvPicPr>
          <p:cNvPr id="395" name="Google Shape;3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5" y="2152425"/>
            <a:ext cx="3708426" cy="19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475" y="2152425"/>
            <a:ext cx="4228824" cy="20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5"/>
          <p:cNvSpPr txBox="1"/>
          <p:nvPr/>
        </p:nvSpPr>
        <p:spPr>
          <a:xfrm>
            <a:off x="5646675" y="2068575"/>
            <a:ext cx="35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bileniar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</a:t>
            </a:r>
            <a:endParaRPr/>
          </a:p>
        </p:txBody>
      </p:sp>
      <p:pic>
        <p:nvPicPr>
          <p:cNvPr id="403" name="Google Shape;4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6250"/>
            <a:ext cx="8839204" cy="245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сейчас?</a:t>
            </a:r>
            <a:endParaRPr/>
          </a:p>
        </p:txBody>
      </p:sp>
      <p:sp>
        <p:nvSpPr>
          <p:cNvPr id="409" name="Google Shape;40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анпулинги в таком виде особо не используются, можно просто использовать какой то upsampling + conv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сегментация хорошо решается, если у вас нормальный датасет то сделать бейзлайн - практически однокнопочная задача ; потом уже в зависимости от бизнес/академ задачи нужно думать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зоопарк бенчмарков так что сложн сравниваться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https://storage.googleapis.com/openimages/web/index.html</a:t>
            </a:r>
            <a:r>
              <a:rPr lang="ru"/>
              <a:t> если общая задача сегментировать все подряд - то можно начать с этого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 можете брать претрейн модели и дообучать на вашу задачу, вы можете в своей unet like архитектуре брать енкодер обученный на классификацию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- лосс и проблемы</a:t>
            </a:r>
            <a:endParaRPr/>
          </a:p>
        </p:txBody>
      </p:sp>
      <p:sp>
        <p:nvSpPr>
          <p:cNvPr id="415" name="Google Shape;41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кросентропия (попикселная класификация)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может быть довольно unbalanced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какой то момент вы умеете хорошо решать задачу так что важны становятся границы - а оно не отбалансированно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iou как метрика - больше похоже на то что мы хотим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дифф версии iou этого - можно добавлять в лосс</a:t>
            </a:r>
            <a:endParaRPr/>
          </a:p>
        </p:txBody>
      </p:sp>
      <p:pic>
        <p:nvPicPr>
          <p:cNvPr id="416" name="Google Shape;4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50" y="3028350"/>
            <a:ext cx="2484769" cy="19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Аугментации</a:t>
            </a:r>
            <a:endParaRPr/>
          </a:p>
        </p:txBody>
      </p:sp>
      <p:pic>
        <p:nvPicPr>
          <p:cNvPr id="422" name="Google Shape;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75" y="962400"/>
            <a:ext cx="77632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TestTime аугментации</a:t>
            </a:r>
            <a:endParaRPr/>
          </a:p>
        </p:txBody>
      </p:sp>
      <p:pic>
        <p:nvPicPr>
          <p:cNvPr id="428" name="Google Shape;4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5" y="1361250"/>
            <a:ext cx="8213100" cy="29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0"/>
          <p:cNvSpPr txBox="1"/>
          <p:nvPr/>
        </p:nvSpPr>
        <p:spPr>
          <a:xfrm>
            <a:off x="872475" y="4370725"/>
            <a:ext cx="618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еще кот так что можно аггрегировать, всегда (когда имеет смысл) может улучшить результат, но дорого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435" name="Google Shape;43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части про архитектуры многие картинки из курса по compvision michigan university </a:t>
            </a:r>
            <a:r>
              <a:rPr lang="ru" sz="1100" u="sng">
                <a:solidFill>
                  <a:schemeClr val="hlink"/>
                </a:solidFill>
                <a:hlinkClick r:id="rId3"/>
              </a:rPr>
              <a:t>https://www.youtube.com/watch?v=XaZIlVrIO-Q&amp;t=3282s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картинки из лекций Сергей Николенко </a:t>
            </a:r>
            <a:r>
              <a:rPr lang="ru" sz="1100" u="sng">
                <a:solidFill>
                  <a:schemeClr val="hlink"/>
                </a:solidFill>
                <a:hlinkClick r:id="rId4"/>
              </a:rPr>
              <a:t>https://www.youtube.com/watch?v=xhifn1K8sxM&amp;t=1549s</a:t>
            </a:r>
            <a:r>
              <a:rPr lang="ru" sz="1100"/>
              <a:t> 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есть вопросы можно мне написать в телеграмме @vladgl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Компоненты классификации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50" y="1217975"/>
            <a:ext cx="7563500" cy="33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/>
          <p:nvPr/>
        </p:nvSpPr>
        <p:spPr>
          <a:xfrm>
            <a:off x="4489600" y="3118000"/>
            <a:ext cx="2368500" cy="14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5081150" y="3158825"/>
            <a:ext cx="408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ru"/>
              <a:t>GlobalAvgPooling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ru"/>
              <a:t>BatchNorm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ru"/>
              <a:t>Residual connections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ru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Лосс в сегментации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00" y="1017725"/>
            <a:ext cx="759743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54075" y="4658975"/>
            <a:ext cx="53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 entropy for pixel predictions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Метрика в сегментации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5800"/>
            <a:ext cx="8839203" cy="248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5306250" y="22809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5766700" y="2662968"/>
            <a:ext cx="905725" cy="253625"/>
          </a:xfrm>
          <a:custGeom>
            <a:rect b="b" l="l" r="r" t="t"/>
            <a:pathLst>
              <a:path extrusionOk="0" h="10145" w="36229">
                <a:moveTo>
                  <a:pt x="0" y="9812"/>
                </a:moveTo>
                <a:cubicBezTo>
                  <a:pt x="10301" y="4662"/>
                  <a:pt x="22789" y="6429"/>
                  <a:pt x="34235" y="5159"/>
                </a:cubicBezTo>
                <a:cubicBezTo>
                  <a:pt x="35077" y="5066"/>
                  <a:pt x="36496" y="5426"/>
                  <a:pt x="35897" y="4827"/>
                </a:cubicBezTo>
                <a:cubicBezTo>
                  <a:pt x="34214" y="3145"/>
                  <a:pt x="31808" y="2339"/>
                  <a:pt x="29581" y="1503"/>
                </a:cubicBezTo>
                <a:cubicBezTo>
                  <a:pt x="28791" y="1207"/>
                  <a:pt x="26580" y="0"/>
                  <a:pt x="27255" y="506"/>
                </a:cubicBezTo>
                <a:cubicBezTo>
                  <a:pt x="30130" y="2664"/>
                  <a:pt x="36229" y="2893"/>
                  <a:pt x="36229" y="6488"/>
                </a:cubicBezTo>
                <a:cubicBezTo>
                  <a:pt x="36229" y="8135"/>
                  <a:pt x="33934" y="8859"/>
                  <a:pt x="32905" y="101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Google Shape;97;p19"/>
          <p:cNvSpPr txBox="1"/>
          <p:nvPr/>
        </p:nvSpPr>
        <p:spPr>
          <a:xfrm>
            <a:off x="6672425" y="2589688"/>
            <a:ext cx="21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</a:t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1610379" y="2467875"/>
            <a:ext cx="342075" cy="676125"/>
          </a:xfrm>
          <a:custGeom>
            <a:rect b="b" l="l" r="r" t="t"/>
            <a:pathLst>
              <a:path extrusionOk="0" h="27045" w="13683">
                <a:moveTo>
                  <a:pt x="1728" y="7313"/>
                </a:moveTo>
                <a:cubicBezTo>
                  <a:pt x="3198" y="11729"/>
                  <a:pt x="2524" y="16757"/>
                  <a:pt x="1395" y="21272"/>
                </a:cubicBezTo>
                <a:cubicBezTo>
                  <a:pt x="935" y="23112"/>
                  <a:pt x="-967" y="26076"/>
                  <a:pt x="730" y="26923"/>
                </a:cubicBezTo>
                <a:cubicBezTo>
                  <a:pt x="1706" y="27411"/>
                  <a:pt x="2652" y="25807"/>
                  <a:pt x="3722" y="25593"/>
                </a:cubicBezTo>
                <a:cubicBezTo>
                  <a:pt x="6889" y="24959"/>
                  <a:pt x="11808" y="25043"/>
                  <a:pt x="12696" y="21937"/>
                </a:cubicBezTo>
                <a:cubicBezTo>
                  <a:pt x="14127" y="16930"/>
                  <a:pt x="12696" y="11522"/>
                  <a:pt x="12696" y="6315"/>
                </a:cubicBezTo>
                <a:cubicBezTo>
                  <a:pt x="12696" y="4210"/>
                  <a:pt x="14801" y="0"/>
                  <a:pt x="12696" y="0"/>
                </a:cubicBezTo>
                <a:cubicBezTo>
                  <a:pt x="8663" y="0"/>
                  <a:pt x="5909" y="4461"/>
                  <a:pt x="3057" y="731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Google Shape;99;p19"/>
          <p:cNvSpPr/>
          <p:nvPr/>
        </p:nvSpPr>
        <p:spPr>
          <a:xfrm>
            <a:off x="4499250" y="3144000"/>
            <a:ext cx="11013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4499252" y="2975400"/>
            <a:ext cx="14838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 Слои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1610379" y="2467875"/>
            <a:ext cx="342075" cy="676125"/>
          </a:xfrm>
          <a:custGeom>
            <a:rect b="b" l="l" r="r" t="t"/>
            <a:pathLst>
              <a:path extrusionOk="0" h="27045" w="13683">
                <a:moveTo>
                  <a:pt x="1728" y="7313"/>
                </a:moveTo>
                <a:cubicBezTo>
                  <a:pt x="3198" y="11729"/>
                  <a:pt x="2524" y="16757"/>
                  <a:pt x="1395" y="21272"/>
                </a:cubicBezTo>
                <a:cubicBezTo>
                  <a:pt x="935" y="23112"/>
                  <a:pt x="-967" y="26076"/>
                  <a:pt x="730" y="26923"/>
                </a:cubicBezTo>
                <a:cubicBezTo>
                  <a:pt x="1706" y="27411"/>
                  <a:pt x="2652" y="25807"/>
                  <a:pt x="3722" y="25593"/>
                </a:cubicBezTo>
                <a:cubicBezTo>
                  <a:pt x="6889" y="24959"/>
                  <a:pt x="11808" y="25043"/>
                  <a:pt x="12696" y="21937"/>
                </a:cubicBezTo>
                <a:cubicBezTo>
                  <a:pt x="14127" y="16930"/>
                  <a:pt x="12696" y="11522"/>
                  <a:pt x="12696" y="6315"/>
                </a:cubicBezTo>
                <a:cubicBezTo>
                  <a:pt x="12696" y="4210"/>
                  <a:pt x="14801" y="0"/>
                  <a:pt x="12696" y="0"/>
                </a:cubicBezTo>
                <a:cubicBezTo>
                  <a:pt x="8663" y="0"/>
                  <a:pt x="5909" y="4461"/>
                  <a:pt x="3057" y="731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Google Shape;110;p20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Google Shape;111;p20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Google Shape;112;p20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Google Shape;113;p20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20"/>
          <p:cNvSpPr/>
          <p:nvPr/>
        </p:nvSpPr>
        <p:spPr>
          <a:xfrm>
            <a:off x="1786525" y="1613123"/>
            <a:ext cx="4802800" cy="854750"/>
          </a:xfrm>
          <a:custGeom>
            <a:rect b="b" l="l" r="r" t="t"/>
            <a:pathLst>
              <a:path extrusionOk="0" h="34190" w="192112">
                <a:moveTo>
                  <a:pt x="0" y="34190"/>
                </a:moveTo>
                <a:cubicBezTo>
                  <a:pt x="4073" y="22985"/>
                  <a:pt x="17587" y="17585"/>
                  <a:pt x="28251" y="12254"/>
                </a:cubicBezTo>
                <a:cubicBezTo>
                  <a:pt x="61549" y="-4393"/>
                  <a:pt x="102598" y="-500"/>
                  <a:pt x="139597" y="3612"/>
                </a:cubicBezTo>
                <a:cubicBezTo>
                  <a:pt x="149338" y="4695"/>
                  <a:pt x="159749" y="4545"/>
                  <a:pt x="168514" y="8930"/>
                </a:cubicBezTo>
                <a:cubicBezTo>
                  <a:pt x="174807" y="12078"/>
                  <a:pt x="180274" y="16660"/>
                  <a:pt x="186129" y="20563"/>
                </a:cubicBezTo>
                <a:cubicBezTo>
                  <a:pt x="187770" y="21657"/>
                  <a:pt x="189243" y="22986"/>
                  <a:pt x="190783" y="24219"/>
                </a:cubicBezTo>
                <a:cubicBezTo>
                  <a:pt x="191337" y="24662"/>
                  <a:pt x="192112" y="21848"/>
                  <a:pt x="192112" y="22557"/>
                </a:cubicBezTo>
                <a:cubicBezTo>
                  <a:pt x="192112" y="24830"/>
                  <a:pt x="189615" y="26823"/>
                  <a:pt x="187459" y="275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Google Shape;115;p20"/>
          <p:cNvSpPr/>
          <p:nvPr/>
        </p:nvSpPr>
        <p:spPr>
          <a:xfrm>
            <a:off x="4499250" y="3144000"/>
            <a:ext cx="11013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4499252" y="2975400"/>
            <a:ext cx="14838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 Слои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Cегментация - наивно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75" y="1095325"/>
            <a:ext cx="648844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5608825" y="1462450"/>
            <a:ext cx="2293500" cy="345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5337425" y="2301750"/>
            <a:ext cx="2293500" cy="24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1610379" y="2467875"/>
            <a:ext cx="342075" cy="676125"/>
          </a:xfrm>
          <a:custGeom>
            <a:rect b="b" l="l" r="r" t="t"/>
            <a:pathLst>
              <a:path extrusionOk="0" h="27045" w="13683">
                <a:moveTo>
                  <a:pt x="1728" y="7313"/>
                </a:moveTo>
                <a:cubicBezTo>
                  <a:pt x="3198" y="11729"/>
                  <a:pt x="2524" y="16757"/>
                  <a:pt x="1395" y="21272"/>
                </a:cubicBezTo>
                <a:cubicBezTo>
                  <a:pt x="935" y="23112"/>
                  <a:pt x="-967" y="26076"/>
                  <a:pt x="730" y="26923"/>
                </a:cubicBezTo>
                <a:cubicBezTo>
                  <a:pt x="1706" y="27411"/>
                  <a:pt x="2652" y="25807"/>
                  <a:pt x="3722" y="25593"/>
                </a:cubicBezTo>
                <a:cubicBezTo>
                  <a:pt x="6889" y="24959"/>
                  <a:pt x="11808" y="25043"/>
                  <a:pt x="12696" y="21937"/>
                </a:cubicBezTo>
                <a:cubicBezTo>
                  <a:pt x="14127" y="16930"/>
                  <a:pt x="12696" y="11522"/>
                  <a:pt x="12696" y="6315"/>
                </a:cubicBezTo>
                <a:cubicBezTo>
                  <a:pt x="12696" y="4210"/>
                  <a:pt x="14801" y="0"/>
                  <a:pt x="12696" y="0"/>
                </a:cubicBezTo>
                <a:cubicBezTo>
                  <a:pt x="8663" y="0"/>
                  <a:pt x="5909" y="4461"/>
                  <a:pt x="3057" y="731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Google Shape;126;p21"/>
          <p:cNvSpPr/>
          <p:nvPr/>
        </p:nvSpPr>
        <p:spPr>
          <a:xfrm>
            <a:off x="6464935" y="2017789"/>
            <a:ext cx="2006700" cy="1691025"/>
          </a:xfrm>
          <a:custGeom>
            <a:rect b="b" l="l" r="r" t="t"/>
            <a:pathLst>
              <a:path extrusionOk="0" h="67641" w="80268">
                <a:moveTo>
                  <a:pt x="1320" y="720"/>
                </a:moveTo>
                <a:cubicBezTo>
                  <a:pt x="1320" y="15788"/>
                  <a:pt x="1652" y="30855"/>
                  <a:pt x="1652" y="45923"/>
                </a:cubicBezTo>
                <a:cubicBezTo>
                  <a:pt x="1652" y="52682"/>
                  <a:pt x="-2071" y="60791"/>
                  <a:pt x="1985" y="66198"/>
                </a:cubicBezTo>
                <a:cubicBezTo>
                  <a:pt x="4379" y="69390"/>
                  <a:pt x="9962" y="66001"/>
                  <a:pt x="13950" y="65865"/>
                </a:cubicBezTo>
                <a:cubicBezTo>
                  <a:pt x="31065" y="65280"/>
                  <a:pt x="31067" y="65335"/>
                  <a:pt x="48185" y="64868"/>
                </a:cubicBezTo>
                <a:cubicBezTo>
                  <a:pt x="54720" y="64690"/>
                  <a:pt x="61295" y="64505"/>
                  <a:pt x="67795" y="65201"/>
                </a:cubicBezTo>
                <a:cubicBezTo>
                  <a:pt x="71676" y="65617"/>
                  <a:pt x="76667" y="69289"/>
                  <a:pt x="79428" y="66530"/>
                </a:cubicBezTo>
                <a:cubicBezTo>
                  <a:pt x="81472" y="64488"/>
                  <a:pt x="78985" y="60769"/>
                  <a:pt x="78763" y="57888"/>
                </a:cubicBezTo>
                <a:cubicBezTo>
                  <a:pt x="78027" y="48324"/>
                  <a:pt x="76795" y="38800"/>
                  <a:pt x="75440" y="29304"/>
                </a:cubicBezTo>
                <a:cubicBezTo>
                  <a:pt x="74353" y="21685"/>
                  <a:pt x="73679" y="14013"/>
                  <a:pt x="72781" y="6370"/>
                </a:cubicBezTo>
                <a:cubicBezTo>
                  <a:pt x="72611" y="4923"/>
                  <a:pt x="73536" y="2377"/>
                  <a:pt x="72116" y="2049"/>
                </a:cubicBezTo>
                <a:cubicBezTo>
                  <a:pt x="50199" y="-3008"/>
                  <a:pt x="27137" y="3046"/>
                  <a:pt x="4644" y="30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Google Shape;127;p21"/>
          <p:cNvSpPr/>
          <p:nvPr/>
        </p:nvSpPr>
        <p:spPr>
          <a:xfrm>
            <a:off x="6637304" y="2160425"/>
            <a:ext cx="97000" cy="1420925"/>
          </a:xfrm>
          <a:custGeom>
            <a:rect b="b" l="l" r="r" t="t"/>
            <a:pathLst>
              <a:path extrusionOk="0" h="56837" w="3880">
                <a:moveTo>
                  <a:pt x="1737" y="0"/>
                </a:moveTo>
                <a:cubicBezTo>
                  <a:pt x="2817" y="9705"/>
                  <a:pt x="4778" y="19582"/>
                  <a:pt x="3399" y="29249"/>
                </a:cubicBezTo>
                <a:cubicBezTo>
                  <a:pt x="2096" y="38385"/>
                  <a:pt x="-1848" y="48083"/>
                  <a:pt x="1073" y="5683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Google Shape;128;p21"/>
          <p:cNvSpPr/>
          <p:nvPr/>
        </p:nvSpPr>
        <p:spPr>
          <a:xfrm>
            <a:off x="6863550" y="2135500"/>
            <a:ext cx="69700" cy="1429225"/>
          </a:xfrm>
          <a:custGeom>
            <a:rect b="b" l="l" r="r" t="t"/>
            <a:pathLst>
              <a:path extrusionOk="0" h="57169" w="2788">
                <a:moveTo>
                  <a:pt x="0" y="0"/>
                </a:moveTo>
                <a:cubicBezTo>
                  <a:pt x="5234" y="18329"/>
                  <a:pt x="1329" y="38108"/>
                  <a:pt x="1329" y="571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Google Shape;129;p21"/>
          <p:cNvSpPr/>
          <p:nvPr/>
        </p:nvSpPr>
        <p:spPr>
          <a:xfrm>
            <a:off x="6539475" y="2261627"/>
            <a:ext cx="1853000" cy="89925"/>
          </a:xfrm>
          <a:custGeom>
            <a:rect b="b" l="l" r="r" t="t"/>
            <a:pathLst>
              <a:path extrusionOk="0" h="3597" w="74120">
                <a:moveTo>
                  <a:pt x="0" y="3597"/>
                </a:moveTo>
                <a:cubicBezTo>
                  <a:pt x="23438" y="-4220"/>
                  <a:pt x="49413" y="3265"/>
                  <a:pt x="74120" y="32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Google Shape;130;p21"/>
          <p:cNvSpPr/>
          <p:nvPr/>
        </p:nvSpPr>
        <p:spPr>
          <a:xfrm>
            <a:off x="1786525" y="1613123"/>
            <a:ext cx="4802800" cy="854750"/>
          </a:xfrm>
          <a:custGeom>
            <a:rect b="b" l="l" r="r" t="t"/>
            <a:pathLst>
              <a:path extrusionOk="0" h="34190" w="192112">
                <a:moveTo>
                  <a:pt x="0" y="34190"/>
                </a:moveTo>
                <a:cubicBezTo>
                  <a:pt x="4073" y="22985"/>
                  <a:pt x="17587" y="17585"/>
                  <a:pt x="28251" y="12254"/>
                </a:cubicBezTo>
                <a:cubicBezTo>
                  <a:pt x="61549" y="-4393"/>
                  <a:pt x="102598" y="-500"/>
                  <a:pt x="139597" y="3612"/>
                </a:cubicBezTo>
                <a:cubicBezTo>
                  <a:pt x="149338" y="4695"/>
                  <a:pt x="159749" y="4545"/>
                  <a:pt x="168514" y="8930"/>
                </a:cubicBezTo>
                <a:cubicBezTo>
                  <a:pt x="174807" y="12078"/>
                  <a:pt x="180274" y="16660"/>
                  <a:pt x="186129" y="20563"/>
                </a:cubicBezTo>
                <a:cubicBezTo>
                  <a:pt x="187770" y="21657"/>
                  <a:pt x="189243" y="22986"/>
                  <a:pt x="190783" y="24219"/>
                </a:cubicBezTo>
                <a:cubicBezTo>
                  <a:pt x="191337" y="24662"/>
                  <a:pt x="192112" y="21848"/>
                  <a:pt x="192112" y="22557"/>
                </a:cubicBezTo>
                <a:cubicBezTo>
                  <a:pt x="192112" y="24830"/>
                  <a:pt x="189615" y="26823"/>
                  <a:pt x="187459" y="275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Google Shape;131;p21"/>
          <p:cNvSpPr/>
          <p:nvPr/>
        </p:nvSpPr>
        <p:spPr>
          <a:xfrm>
            <a:off x="2343250" y="2544737"/>
            <a:ext cx="332000" cy="618100"/>
          </a:xfrm>
          <a:custGeom>
            <a:rect b="b" l="l" r="r" t="t"/>
            <a:pathLst>
              <a:path extrusionOk="0" h="24724" w="13280">
                <a:moveTo>
                  <a:pt x="0" y="8227"/>
                </a:moveTo>
                <a:cubicBezTo>
                  <a:pt x="1041" y="11874"/>
                  <a:pt x="1329" y="15735"/>
                  <a:pt x="1329" y="19528"/>
                </a:cubicBezTo>
                <a:cubicBezTo>
                  <a:pt x="1329" y="21190"/>
                  <a:pt x="-53" y="23591"/>
                  <a:pt x="1329" y="24513"/>
                </a:cubicBezTo>
                <a:cubicBezTo>
                  <a:pt x="2531" y="25314"/>
                  <a:pt x="3858" y="23090"/>
                  <a:pt x="4985" y="22187"/>
                </a:cubicBezTo>
                <a:cubicBezTo>
                  <a:pt x="7338" y="20303"/>
                  <a:pt x="11345" y="19728"/>
                  <a:pt x="12298" y="16869"/>
                </a:cubicBezTo>
                <a:cubicBezTo>
                  <a:pt x="13561" y="13079"/>
                  <a:pt x="12962" y="8898"/>
                  <a:pt x="12962" y="4903"/>
                </a:cubicBezTo>
                <a:cubicBezTo>
                  <a:pt x="12962" y="3458"/>
                  <a:pt x="13832" y="1384"/>
                  <a:pt x="12630" y="582"/>
                </a:cubicBezTo>
                <a:cubicBezTo>
                  <a:pt x="8897" y="-1908"/>
                  <a:pt x="4502" y="4722"/>
                  <a:pt x="1329" y="7895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Google Shape;132;p21"/>
          <p:cNvSpPr/>
          <p:nvPr/>
        </p:nvSpPr>
        <p:spPr>
          <a:xfrm>
            <a:off x="2575900" y="2732002"/>
            <a:ext cx="5233125" cy="1406250"/>
          </a:xfrm>
          <a:custGeom>
            <a:rect b="b" l="l" r="r" t="t"/>
            <a:pathLst>
              <a:path extrusionOk="0" h="56250" w="209325">
                <a:moveTo>
                  <a:pt x="0" y="15693"/>
                </a:moveTo>
                <a:cubicBezTo>
                  <a:pt x="0" y="21540"/>
                  <a:pt x="3950" y="27076"/>
                  <a:pt x="7977" y="31315"/>
                </a:cubicBezTo>
                <a:cubicBezTo>
                  <a:pt x="24896" y="49124"/>
                  <a:pt x="52965" y="57948"/>
                  <a:pt x="77444" y="55910"/>
                </a:cubicBezTo>
                <a:cubicBezTo>
                  <a:pt x="92494" y="54657"/>
                  <a:pt x="106904" y="48533"/>
                  <a:pt x="120652" y="42283"/>
                </a:cubicBezTo>
                <a:cubicBezTo>
                  <a:pt x="140266" y="33367"/>
                  <a:pt x="161046" y="26989"/>
                  <a:pt x="180147" y="17022"/>
                </a:cubicBezTo>
                <a:cubicBezTo>
                  <a:pt x="186826" y="13537"/>
                  <a:pt x="193549" y="10124"/>
                  <a:pt x="200090" y="6386"/>
                </a:cubicBezTo>
                <a:cubicBezTo>
                  <a:pt x="202119" y="5226"/>
                  <a:pt x="204171" y="4088"/>
                  <a:pt x="206073" y="2730"/>
                </a:cubicBezTo>
                <a:cubicBezTo>
                  <a:pt x="207125" y="1979"/>
                  <a:pt x="202749" y="2028"/>
                  <a:pt x="202749" y="736"/>
                </a:cubicBezTo>
                <a:cubicBezTo>
                  <a:pt x="202749" y="-593"/>
                  <a:pt x="205503" y="242"/>
                  <a:pt x="206737" y="736"/>
                </a:cubicBezTo>
                <a:cubicBezTo>
                  <a:pt x="210106" y="2084"/>
                  <a:pt x="209064" y="7743"/>
                  <a:pt x="209064" y="113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Google Shape;133;p21"/>
          <p:cNvSpPr txBox="1"/>
          <p:nvPr/>
        </p:nvSpPr>
        <p:spPr>
          <a:xfrm>
            <a:off x="349000" y="4752950"/>
            <a:ext cx="47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Медленно, не используем маски во время обучения</a:t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4499250" y="3144000"/>
            <a:ext cx="11013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4499252" y="2975400"/>
            <a:ext cx="1483800" cy="3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Dense Слои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